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Canva Sans" panose="020B0604020202020204" charset="0"/>
      <p:regular r:id="rId33"/>
    </p:embeddedFont>
    <p:embeddedFont>
      <p:font typeface="Open Sans" panose="020B0606030504020204" pitchFamily="34" charset="0"/>
      <p:regular r:id="rId34"/>
    </p:embeddedFont>
    <p:embeddedFont>
      <p:font typeface="Poppins" panose="00000500000000000000" pitchFamily="2" charset="0"/>
      <p:regular r:id="rId35"/>
    </p:embeddedFont>
    <p:embeddedFont>
      <p:font typeface="Poppins Bold" panose="00000800000000000000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de/amalyasser/mobile-eda-with-clustering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242272" y="1679641"/>
            <a:ext cx="3530079" cy="6984868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947572" y="3465853"/>
            <a:ext cx="2627347" cy="5198657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733660" y="4327316"/>
            <a:ext cx="2191972" cy="4337193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405204" y="2519371"/>
            <a:ext cx="9328456" cy="134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4"/>
              </a:lnSpc>
              <a:spcBef>
                <a:spcPct val="0"/>
              </a:spcBef>
            </a:pPr>
            <a:r>
              <a:rPr lang="en-US" sz="7495">
                <a:solidFill>
                  <a:srgbClr val="FFFFFF"/>
                </a:solidFill>
                <a:latin typeface="Poppins"/>
              </a:rPr>
              <a:t>Smartphone Price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28563" y="3890866"/>
            <a:ext cx="6364407" cy="165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3"/>
              </a:lnSpc>
              <a:spcBef>
                <a:spcPct val="0"/>
              </a:spcBef>
            </a:pPr>
            <a:r>
              <a:rPr lang="en-US" sz="9195">
                <a:solidFill>
                  <a:srgbClr val="FF00E6"/>
                </a:solidFill>
                <a:latin typeface="Poppins Bold"/>
              </a:rPr>
              <a:t>Prediction 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878329" y="8837675"/>
            <a:ext cx="4875293" cy="739073"/>
            <a:chOff x="0" y="0"/>
            <a:chExt cx="4954028" cy="75100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54027" cy="751008"/>
            </a:xfrm>
            <a:custGeom>
              <a:avLst/>
              <a:gdLst/>
              <a:ahLst/>
              <a:cxnLst/>
              <a:rect l="l" t="t" r="r" b="b"/>
              <a:pathLst>
                <a:path w="4954027" h="751008">
                  <a:moveTo>
                    <a:pt x="158799" y="0"/>
                  </a:moveTo>
                  <a:lnTo>
                    <a:pt x="4795228" y="0"/>
                  </a:lnTo>
                  <a:cubicBezTo>
                    <a:pt x="4837345" y="0"/>
                    <a:pt x="4877736" y="16731"/>
                    <a:pt x="4907516" y="46511"/>
                  </a:cubicBezTo>
                  <a:cubicBezTo>
                    <a:pt x="4937297" y="76292"/>
                    <a:pt x="4954027" y="116683"/>
                    <a:pt x="4954027" y="158799"/>
                  </a:cubicBezTo>
                  <a:lnTo>
                    <a:pt x="4954027" y="592209"/>
                  </a:lnTo>
                  <a:cubicBezTo>
                    <a:pt x="4954027" y="679912"/>
                    <a:pt x="4882931" y="751008"/>
                    <a:pt x="4795228" y="751008"/>
                  </a:cubicBezTo>
                  <a:lnTo>
                    <a:pt x="158799" y="751008"/>
                  </a:lnTo>
                  <a:cubicBezTo>
                    <a:pt x="116683" y="751008"/>
                    <a:pt x="76292" y="734278"/>
                    <a:pt x="46511" y="704497"/>
                  </a:cubicBezTo>
                  <a:cubicBezTo>
                    <a:pt x="16731" y="674717"/>
                    <a:pt x="0" y="634325"/>
                    <a:pt x="0" y="592209"/>
                  </a:cubicBezTo>
                  <a:lnTo>
                    <a:pt x="0" y="158799"/>
                  </a:lnTo>
                  <a:cubicBezTo>
                    <a:pt x="0" y="116683"/>
                    <a:pt x="16731" y="76292"/>
                    <a:pt x="46511" y="46511"/>
                  </a:cubicBezTo>
                  <a:cubicBezTo>
                    <a:pt x="76292" y="16731"/>
                    <a:pt x="116683" y="0"/>
                    <a:pt x="1587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954028" cy="789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87348" y="9053542"/>
            <a:ext cx="4057253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97">
                <a:solidFill>
                  <a:srgbClr val="FFFFFF"/>
                </a:solidFill>
                <a:latin typeface="Poppins"/>
              </a:rPr>
              <a:t>KUNAL DESHMUKH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0836" y="2245301"/>
            <a:ext cx="16949646" cy="7797849"/>
          </a:xfrm>
          <a:custGeom>
            <a:avLst/>
            <a:gdLst/>
            <a:ahLst/>
            <a:cxnLst/>
            <a:rect l="l" t="t" r="r" b="b"/>
            <a:pathLst>
              <a:path w="16949646" h="7797849">
                <a:moveTo>
                  <a:pt x="0" y="0"/>
                </a:moveTo>
                <a:lnTo>
                  <a:pt x="16949646" y="0"/>
                </a:lnTo>
                <a:lnTo>
                  <a:pt x="16949646" y="7797849"/>
                </a:lnTo>
                <a:lnTo>
                  <a:pt x="0" y="779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0" b="-120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REMOVING OUTLIERS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329" y="7294491"/>
            <a:ext cx="1288852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9E9E9"/>
                </a:solidFill>
                <a:latin typeface="Canva Sans"/>
              </a:rPr>
              <a:t>BEFORE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38202" y="3694400"/>
            <a:ext cx="1018342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9E9E9"/>
                </a:solidFill>
                <a:latin typeface="Canva Sans"/>
              </a:rPr>
              <a:t>AFTER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891D33-E33F-973C-92EC-F09236AF9E9C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5A55C7-0973-D3F2-48F0-9FEF8ACCF91B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8B1CF1-B433-22E0-52AA-AA7D30832075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512154"/>
            <a:ext cx="13079909" cy="7117370"/>
          </a:xfrm>
          <a:custGeom>
            <a:avLst/>
            <a:gdLst/>
            <a:ahLst/>
            <a:cxnLst/>
            <a:rect l="l" t="t" r="r" b="b"/>
            <a:pathLst>
              <a:path w="13079909" h="7117370">
                <a:moveTo>
                  <a:pt x="0" y="0"/>
                </a:moveTo>
                <a:lnTo>
                  <a:pt x="13079909" y="0"/>
                </a:lnTo>
                <a:lnTo>
                  <a:pt x="13079909" y="7117371"/>
                </a:lnTo>
                <a:lnTo>
                  <a:pt x="0" y="711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COUNT OF PRICE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AE43D0B-AC20-FB34-58C3-E7F75A11C001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638F9DF-82E8-2D66-5798-63069D46E12C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D7F9ECCD-DF65-3543-DF14-A53ECAEA0085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398627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743490"/>
            <a:ext cx="11381824" cy="6245764"/>
          </a:xfrm>
          <a:custGeom>
            <a:avLst/>
            <a:gdLst/>
            <a:ahLst/>
            <a:cxnLst/>
            <a:rect l="l" t="t" r="r" b="b"/>
            <a:pathLst>
              <a:path w="11381824" h="6245764">
                <a:moveTo>
                  <a:pt x="0" y="0"/>
                </a:moveTo>
                <a:lnTo>
                  <a:pt x="11381824" y="0"/>
                </a:lnTo>
                <a:lnTo>
                  <a:pt x="11381824" y="6245764"/>
                </a:lnTo>
                <a:lnTo>
                  <a:pt x="0" y="6245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90600"/>
            <a:ext cx="15520849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DISTRIBUTION OF PRICE ACCORDING TO EACH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73850" y="2760577"/>
            <a:ext cx="5621671" cy="490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898" lvl="1" indent="-427949" algn="l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FFFFFF"/>
                </a:solidFill>
                <a:latin typeface="Open Sans"/>
              </a:rPr>
              <a:t>It is clear here that the top 3 price categories are Samsung then apple and finally Xiaomi</a:t>
            </a:r>
          </a:p>
          <a:p>
            <a:pPr algn="l">
              <a:lnSpc>
                <a:spcPts val="5550"/>
              </a:lnSpc>
              <a:spcBef>
                <a:spcPct val="0"/>
              </a:spcBef>
            </a:pPr>
            <a:endParaRPr lang="en-US" sz="3964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F161D8-8C44-B908-AF07-D9490C0E605C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D3E3BF-4B6A-7BBE-972E-7A57EF268BEA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57AAE5-5DD7-1BBD-E6D9-DD21D5872A8F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89168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132812"/>
            <a:ext cx="11589929" cy="6362715"/>
          </a:xfrm>
          <a:custGeom>
            <a:avLst/>
            <a:gdLst/>
            <a:ahLst/>
            <a:cxnLst/>
            <a:rect l="l" t="t" r="r" b="b"/>
            <a:pathLst>
              <a:path w="11589929" h="6362715">
                <a:moveTo>
                  <a:pt x="0" y="0"/>
                </a:moveTo>
                <a:lnTo>
                  <a:pt x="11589929" y="0"/>
                </a:lnTo>
                <a:lnTo>
                  <a:pt x="11589929" y="6362714"/>
                </a:lnTo>
                <a:lnTo>
                  <a:pt x="0" y="636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90600"/>
            <a:ext cx="8468755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EFFECT OF NETWORK ON PRICE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18629" y="3089908"/>
            <a:ext cx="5385249" cy="403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Mobile phones that have a network 5G are more expensive than those without it</a:t>
            </a:r>
          </a:p>
          <a:p>
            <a:pPr algn="l">
              <a:lnSpc>
                <a:spcPts val="5316"/>
              </a:lnSpc>
              <a:spcBef>
                <a:spcPct val="0"/>
              </a:spcBef>
            </a:pPr>
            <a:endParaRPr lang="en-US" sz="3797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137481D-1BB0-8E52-2610-B1417C04156F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00E8E6E-D563-1BA0-0C45-EA8D50AE7C9D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89F5C79-3F1A-E534-37B2-A54A19CA18E9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398627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660000"/>
            <a:ext cx="12037577" cy="6598300"/>
          </a:xfrm>
          <a:custGeom>
            <a:avLst/>
            <a:gdLst/>
            <a:ahLst/>
            <a:cxnLst/>
            <a:rect l="l" t="t" r="r" b="b"/>
            <a:pathLst>
              <a:path w="12037577" h="6598300">
                <a:moveTo>
                  <a:pt x="0" y="0"/>
                </a:moveTo>
                <a:lnTo>
                  <a:pt x="12037577" y="0"/>
                </a:lnTo>
                <a:lnTo>
                  <a:pt x="12037577" y="6598300"/>
                </a:lnTo>
                <a:lnTo>
                  <a:pt x="0" y="659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90600"/>
            <a:ext cx="13515208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EFFECT OF PROCESSOR BRAND OF MOBILE ON THE PRICE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02751" y="3089908"/>
            <a:ext cx="5385249" cy="268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Snapdragon brand is the most expensive</a:t>
            </a:r>
          </a:p>
          <a:p>
            <a:pPr algn="l">
              <a:lnSpc>
                <a:spcPts val="5316"/>
              </a:lnSpc>
              <a:spcBef>
                <a:spcPct val="0"/>
              </a:spcBef>
            </a:pPr>
            <a:endParaRPr lang="en-US" sz="3797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C60F4EA-CEAA-BE0D-025E-F2022DBDAEB0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A0B55AD-20FF-0421-42C7-AA96110E1706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6986217-7C88-E6C7-A3FA-242F545B1968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398627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785425"/>
            <a:ext cx="11962453" cy="6300347"/>
          </a:xfrm>
          <a:custGeom>
            <a:avLst/>
            <a:gdLst/>
            <a:ahLst/>
            <a:cxnLst/>
            <a:rect l="l" t="t" r="r" b="b"/>
            <a:pathLst>
              <a:path w="11962453" h="6300347">
                <a:moveTo>
                  <a:pt x="0" y="0"/>
                </a:moveTo>
                <a:lnTo>
                  <a:pt x="11962453" y="0"/>
                </a:lnTo>
                <a:lnTo>
                  <a:pt x="11962453" y="6300347"/>
                </a:lnTo>
                <a:lnTo>
                  <a:pt x="0" y="6300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90600"/>
            <a:ext cx="11962453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THE EFFECT OF PROCESSSOR SPEED  ON THE PRICE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3355" y="2709225"/>
            <a:ext cx="5385249" cy="673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It is clear that the most people use the processor with speed in range 2.7 to 3.22.</a:t>
            </a:r>
          </a:p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the faster the processor, the higher the price of the phone</a:t>
            </a:r>
          </a:p>
          <a:p>
            <a:pPr algn="l">
              <a:lnSpc>
                <a:spcPts val="5316"/>
              </a:lnSpc>
              <a:spcBef>
                <a:spcPct val="0"/>
              </a:spcBef>
            </a:pPr>
            <a:endParaRPr lang="en-US" sz="3797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E6A2935-1110-7A79-F97C-8B49DD5AC1A9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95AA0A7-9FFE-BB4F-7FA6-521F93883277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5BD360F-5225-C231-A3AA-F8C58DC95636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73355" y="2728275"/>
            <a:ext cx="5385249" cy="718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597" lvl="1" indent="-312799" algn="l">
              <a:lnSpc>
                <a:spcPts val="4056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ns"/>
              </a:rPr>
              <a:t>It is clear that the most people use battery_capacity with values in range 1800:6000.</a:t>
            </a:r>
          </a:p>
          <a:p>
            <a:pPr marL="625597" lvl="1" indent="-312799" algn="l">
              <a:lnSpc>
                <a:spcPts val="4056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ns"/>
              </a:rPr>
              <a:t>In this range , the price increases.</a:t>
            </a:r>
          </a:p>
          <a:p>
            <a:pPr marL="625597" lvl="1" indent="-312799" algn="l">
              <a:lnSpc>
                <a:spcPts val="4056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ns"/>
              </a:rPr>
              <a:t>It is clear that the most people use fast_charging_available with high price.</a:t>
            </a:r>
          </a:p>
          <a:p>
            <a:pPr marL="625597" lvl="1" indent="-312799" algn="l">
              <a:lnSpc>
                <a:spcPts val="4056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Open Sans"/>
              </a:rPr>
              <a:t>It is clear that the fast_charging that used is less than 150.</a:t>
            </a:r>
          </a:p>
          <a:p>
            <a:pPr algn="l">
              <a:lnSpc>
                <a:spcPts val="4056"/>
              </a:lnSpc>
              <a:spcBef>
                <a:spcPct val="0"/>
              </a:spcBef>
            </a:pPr>
            <a:endParaRPr lang="en-US" sz="2897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142075"/>
            <a:ext cx="8468755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THE EFFECT OF BATTERY ON PRICE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2785425"/>
            <a:ext cx="11606897" cy="6353154"/>
          </a:xfrm>
          <a:custGeom>
            <a:avLst/>
            <a:gdLst/>
            <a:ahLst/>
            <a:cxnLst/>
            <a:rect l="l" t="t" r="r" b="b"/>
            <a:pathLst>
              <a:path w="11606897" h="6353154">
                <a:moveTo>
                  <a:pt x="0" y="0"/>
                </a:moveTo>
                <a:lnTo>
                  <a:pt x="11606897" y="0"/>
                </a:lnTo>
                <a:lnTo>
                  <a:pt x="11606897" y="6353154"/>
                </a:lnTo>
                <a:lnTo>
                  <a:pt x="0" y="635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502476"/>
            <a:ext cx="1042538" cy="47625"/>
            <a:chOff x="0" y="0"/>
            <a:chExt cx="274578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CB15BE6-5A5F-1859-8B82-0765DADF0E34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C3D0804-E380-29BC-74ED-9773E2EEE191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05EAB8F-96D3-9638-4A81-9C5D4CBAE9E1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8329" y="2492951"/>
            <a:ext cx="16812154" cy="4834560"/>
          </a:xfrm>
          <a:custGeom>
            <a:avLst/>
            <a:gdLst/>
            <a:ahLst/>
            <a:cxnLst/>
            <a:rect l="l" t="t" r="r" b="b"/>
            <a:pathLst>
              <a:path w="16812154" h="4834560">
                <a:moveTo>
                  <a:pt x="0" y="0"/>
                </a:moveTo>
                <a:lnTo>
                  <a:pt x="16812153" y="0"/>
                </a:lnTo>
                <a:lnTo>
                  <a:pt x="16812153" y="4834560"/>
                </a:lnTo>
                <a:lnTo>
                  <a:pt x="0" y="4834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" b="-545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1638962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THE EFFECT OF MEMOERY ON PRICE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329" y="7670411"/>
            <a:ext cx="16661782" cy="228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The highest price in terms of internal memory is 512G.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But the most used are 128G and 256G.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The highest price in terms of internal memory is 12 ram.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The most used are 6,8 ram and 12 ram.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524E51C-F5C9-8B65-7494-4F992772D405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7186D6E-2DCB-77B5-C2A2-5C000CE0E4F2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AF80FEB-D818-8728-6C53-2978B0C931B4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02476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859084"/>
            <a:ext cx="12246475" cy="6725436"/>
          </a:xfrm>
          <a:custGeom>
            <a:avLst/>
            <a:gdLst/>
            <a:ahLst/>
            <a:cxnLst/>
            <a:rect l="l" t="t" r="r" b="b"/>
            <a:pathLst>
              <a:path w="12246475" h="6725436">
                <a:moveTo>
                  <a:pt x="0" y="0"/>
                </a:moveTo>
                <a:lnTo>
                  <a:pt x="12246475" y="0"/>
                </a:lnTo>
                <a:lnTo>
                  <a:pt x="12246475" y="6725436"/>
                </a:lnTo>
                <a:lnTo>
                  <a:pt x="0" y="6725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1315472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THE EFFECT OF OPERATING SYSTEM ON PRICE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02751" y="3054282"/>
            <a:ext cx="5385249" cy="133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spcBef>
                <a:spcPct val="0"/>
              </a:spcBef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Open Sans"/>
              </a:rPr>
              <a:t>Android os is most use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C17CBC1-6BAA-664E-6644-B06339E15482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F683B0B-5094-F4D7-D05D-09500A0094D4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5C2DEA-AE4D-9165-F813-949B142E57C4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5010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150148"/>
            <a:ext cx="9413962" cy="5625724"/>
          </a:xfrm>
          <a:custGeom>
            <a:avLst/>
            <a:gdLst/>
            <a:ahLst/>
            <a:cxnLst/>
            <a:rect l="l" t="t" r="r" b="b"/>
            <a:pathLst>
              <a:path w="9413962" h="5625724">
                <a:moveTo>
                  <a:pt x="0" y="0"/>
                </a:moveTo>
                <a:lnTo>
                  <a:pt x="9413962" y="0"/>
                </a:lnTo>
                <a:lnTo>
                  <a:pt x="9413962" y="5625723"/>
                </a:lnTo>
                <a:lnTo>
                  <a:pt x="0" y="5625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19193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APPLYING PCA (PRINCIPLE COMPONENT ANALYSIS)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8317" y="3073948"/>
            <a:ext cx="7649683" cy="608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Principal Component Analysis (PCA) is a technique used to reduce the dimensionality of data while preserving as much variability as possible.</a:t>
            </a:r>
          </a:p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PCA helps in simplifying data, removing noise, and improving the performance of machine learning models.</a:t>
            </a:r>
            <a:endParaRPr lang="en-US" sz="3797" dirty="0">
              <a:solidFill>
                <a:schemeClr val="bg1">
                  <a:lumMod val="95000"/>
                </a:schemeClr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9CEBCC3-3E39-3A78-0230-4EF681315A8F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FF17057-0D97-0B69-7099-EEB47DD8192B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785393D-FB9A-D136-5340-89C9FAA04F0B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4294540" cy="10287000"/>
            <a:chOff x="0" y="0"/>
            <a:chExt cx="1131072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072" cy="2709333"/>
            </a:xfrm>
            <a:custGeom>
              <a:avLst/>
              <a:gdLst/>
              <a:ahLst/>
              <a:cxnLst/>
              <a:rect l="l" t="t" r="r" b="b"/>
              <a:pathLst>
                <a:path w="1131072" h="2709333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78329" y="1654151"/>
            <a:ext cx="5035897" cy="9964388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970939" y="2438155"/>
            <a:ext cx="1042538" cy="47625"/>
            <a:chOff x="0" y="0"/>
            <a:chExt cx="274578" cy="12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970939" y="1240795"/>
            <a:ext cx="6212186" cy="93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4"/>
              </a:lnSpc>
            </a:pPr>
            <a:r>
              <a:rPr lang="en-US" sz="5960">
                <a:solidFill>
                  <a:srgbClr val="FFFFFF"/>
                </a:solidFill>
                <a:latin typeface="Poppins Bold"/>
              </a:rPr>
              <a:t>OBJECTIVE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64635" y="2842104"/>
            <a:ext cx="10694665" cy="196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494" lvl="1" indent="-302747" algn="l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FFFFFF"/>
                </a:solidFill>
                <a:latin typeface="Open Sans"/>
              </a:rPr>
              <a:t>As mobile phone prices continue to rise, there is a growing demand for devices with specific specifications. However, consumers often lack information about the pricing of phones that meet their desired specifications.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64635" y="5161645"/>
            <a:ext cx="10694665" cy="147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494" lvl="1" indent="-302747" algn="l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FFFFFF"/>
                </a:solidFill>
                <a:latin typeface="Open Sans"/>
              </a:rPr>
              <a:t>With the progress in artificial intelligence, machine learning models are increasingly utilized and fine-tuned by providing them with training data sets.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64635" y="6963430"/>
            <a:ext cx="10694665" cy="147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494" lvl="1" indent="-302747" algn="l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FFFFFF"/>
                </a:solidFill>
                <a:latin typeface="Open Sans"/>
              </a:rPr>
              <a:t>To build the Model which will help to Predict the Price of Smartphone based on Various parameter ( independent Variable 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5010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759364"/>
            <a:ext cx="15917199" cy="7170940"/>
          </a:xfrm>
          <a:custGeom>
            <a:avLst/>
            <a:gdLst/>
            <a:ahLst/>
            <a:cxnLst/>
            <a:rect l="l" t="t" r="r" b="b"/>
            <a:pathLst>
              <a:path w="15917199" h="7170940">
                <a:moveTo>
                  <a:pt x="0" y="0"/>
                </a:moveTo>
                <a:lnTo>
                  <a:pt x="15917199" y="0"/>
                </a:lnTo>
                <a:lnTo>
                  <a:pt x="15917199" y="7170940"/>
                </a:lnTo>
                <a:lnTo>
                  <a:pt x="0" y="7170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80" b="-168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CONVERTING UNSUPERVISED TO SUPERVISED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67936" y="5225589"/>
            <a:ext cx="5920383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9E9E9"/>
                </a:solidFill>
                <a:latin typeface="Canva Sans"/>
              </a:rPr>
              <a:t>DESCRIPTION OF SUPERVISED DATA 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2368064-BC4D-3CB0-BAD7-086EB87D4618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9674D-68E3-76BB-055B-C7F6BEBEED48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94CE0A9-71B8-F2C5-99B2-5081FED087F6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873826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65032" y="2878542"/>
            <a:ext cx="8035069" cy="6950805"/>
          </a:xfrm>
          <a:custGeom>
            <a:avLst/>
            <a:gdLst/>
            <a:ahLst/>
            <a:cxnLst/>
            <a:rect l="l" t="t" r="r" b="b"/>
            <a:pathLst>
              <a:path w="8035069" h="6950805">
                <a:moveTo>
                  <a:pt x="0" y="0"/>
                </a:moveTo>
                <a:lnTo>
                  <a:pt x="8035069" y="0"/>
                </a:lnTo>
                <a:lnTo>
                  <a:pt x="8035069" y="6950805"/>
                </a:lnTo>
                <a:lnTo>
                  <a:pt x="0" y="695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13" b="-34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LINEAR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063241"/>
            <a:ext cx="16661782" cy="55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After PCA , applying linear regression on output data of PCA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0F47649-059C-D0BD-BA87-2694CF65F8F0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D39091C-F1A2-34D7-9E41-E00E35D6E4A1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57AC860-AB2F-DC5F-7083-03509BB7303C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873826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23342" y="3699790"/>
            <a:ext cx="12072499" cy="6032963"/>
          </a:xfrm>
          <a:custGeom>
            <a:avLst/>
            <a:gdLst/>
            <a:ahLst/>
            <a:cxnLst/>
            <a:rect l="l" t="t" r="r" b="b"/>
            <a:pathLst>
              <a:path w="12072499" h="6032963">
                <a:moveTo>
                  <a:pt x="0" y="0"/>
                </a:moveTo>
                <a:lnTo>
                  <a:pt x="12072498" y="0"/>
                </a:lnTo>
                <a:lnTo>
                  <a:pt x="12072498" y="6032963"/>
                </a:lnTo>
                <a:lnTo>
                  <a:pt x="0" y="603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1" r="-681" b="-81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11429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VIF(VARRIANCE INFLIATION FACTOR)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75916"/>
            <a:ext cx="16661782" cy="11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All values are nearly equal to 1.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Multicollinearity is not present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ACDB55B-6A1E-E964-A595-68D2A59D01A1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54E69D7-C3BC-1C77-AE0B-405E2823E2A6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231272-8792-D04F-68D3-E8A890929DF1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873826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ASSUMPTION OF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032126"/>
            <a:ext cx="16661782" cy="55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MODEL ASSUMPTION BASED ON FOLLOWING POINTS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104" y="4691400"/>
            <a:ext cx="15064096" cy="3354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 dirty="0">
                <a:solidFill>
                  <a:srgbClr val="FFFFFF"/>
                </a:solidFill>
                <a:latin typeface="Open Sans"/>
              </a:rPr>
              <a:t>LINEARITY</a:t>
            </a:r>
          </a:p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 dirty="0">
                <a:solidFill>
                  <a:srgbClr val="FFFFFF"/>
                </a:solidFill>
                <a:latin typeface="Open Sans"/>
              </a:rPr>
              <a:t>NORMALITY</a:t>
            </a:r>
          </a:p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 dirty="0">
                <a:solidFill>
                  <a:srgbClr val="FFFFFF"/>
                </a:solidFill>
                <a:latin typeface="Open Sans"/>
              </a:rPr>
              <a:t>HOMOSCEDASTICITY</a:t>
            </a:r>
          </a:p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3797" dirty="0">
                <a:solidFill>
                  <a:srgbClr val="FFFFFF"/>
                </a:solidFill>
                <a:latin typeface="Open Sans"/>
              </a:rPr>
              <a:t>MODEL ERROR INDEPENDENTLY IDENTIFIABLY DISTRIBUTED</a:t>
            </a:r>
          </a:p>
          <a:p>
            <a:pPr algn="l">
              <a:lnSpc>
                <a:spcPts val="5316"/>
              </a:lnSpc>
              <a:spcBef>
                <a:spcPct val="0"/>
              </a:spcBef>
            </a:pPr>
            <a:r>
              <a:rPr lang="en-US" sz="3797" dirty="0">
                <a:solidFill>
                  <a:srgbClr val="FFFFFF"/>
                </a:solidFill>
                <a:latin typeface="Open Sans"/>
              </a:rPr>
              <a:t>   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04B2906-B779-68CF-B262-8CB4ED8322DD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F99FE6-98A7-5A92-6468-07BD651F7636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67C9E60-EF1A-5284-A2B2-79FD656FFE6C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5650" y="2681751"/>
            <a:ext cx="7878350" cy="6257325"/>
          </a:xfrm>
          <a:custGeom>
            <a:avLst/>
            <a:gdLst/>
            <a:ahLst/>
            <a:cxnLst/>
            <a:rect l="l" t="t" r="r" b="b"/>
            <a:pathLst>
              <a:path w="7878350" h="6257325">
                <a:moveTo>
                  <a:pt x="0" y="0"/>
                </a:moveTo>
                <a:lnTo>
                  <a:pt x="7878350" y="0"/>
                </a:lnTo>
                <a:lnTo>
                  <a:pt x="7878350" y="6257324"/>
                </a:lnTo>
                <a:lnTo>
                  <a:pt x="0" y="625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LINEARITY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665AEAFC-C95E-4120-9539-8FDBA26B729F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168906D-52C1-A9C7-01DD-4A4D9B721807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7263CB7-1521-27FD-F19E-2EF646065195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1041B697-6FD8-A44F-E5A3-3A26D3D63FC4}"/>
              </a:ext>
            </a:extLst>
          </p:cNvPr>
          <p:cNvSpPr txBox="1"/>
          <p:nvPr/>
        </p:nvSpPr>
        <p:spPr>
          <a:xfrm>
            <a:off x="9144000" y="2710326"/>
            <a:ext cx="7649683" cy="200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The relationship between the input variables and the output is a straight line.</a:t>
            </a:r>
            <a:endParaRPr lang="en-US" sz="3797" dirty="0">
              <a:solidFill>
                <a:schemeClr val="bg2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69319" y="2711846"/>
            <a:ext cx="8187517" cy="6197134"/>
          </a:xfrm>
          <a:custGeom>
            <a:avLst/>
            <a:gdLst/>
            <a:ahLst/>
            <a:cxnLst/>
            <a:rect l="l" t="t" r="r" b="b"/>
            <a:pathLst>
              <a:path w="8187517" h="6197134">
                <a:moveTo>
                  <a:pt x="0" y="0"/>
                </a:moveTo>
                <a:lnTo>
                  <a:pt x="8187517" y="0"/>
                </a:lnTo>
                <a:lnTo>
                  <a:pt x="8187517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NORMALITY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1BA5D67E-BD30-9475-ED54-E29828B5D323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A3BC5313-E28E-93D6-1FB7-F232D9CFAED7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B7E11610-0B5F-9C2B-BF6A-4294C7056C58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E252F7F2-7E22-4749-E410-E1DC66FF8B3F}"/>
              </a:ext>
            </a:extLst>
          </p:cNvPr>
          <p:cNvSpPr txBox="1"/>
          <p:nvPr/>
        </p:nvSpPr>
        <p:spPr>
          <a:xfrm>
            <a:off x="9144000" y="2710326"/>
            <a:ext cx="7649683" cy="268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2"/>
                </a:solidFill>
              </a:rPr>
              <a:t>The errors (differences between observed and predicted values) should follow a normal distribution.</a:t>
            </a:r>
            <a:endParaRPr lang="en-US" sz="3797" dirty="0">
              <a:solidFill>
                <a:schemeClr val="bg2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3924" y="2743044"/>
            <a:ext cx="8258307" cy="6242433"/>
          </a:xfrm>
          <a:custGeom>
            <a:avLst/>
            <a:gdLst/>
            <a:ahLst/>
            <a:cxnLst/>
            <a:rect l="l" t="t" r="r" b="b"/>
            <a:pathLst>
              <a:path w="8258307" h="6242433">
                <a:moveTo>
                  <a:pt x="0" y="0"/>
                </a:moveTo>
                <a:lnTo>
                  <a:pt x="8258307" y="0"/>
                </a:lnTo>
                <a:lnTo>
                  <a:pt x="8258307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HOMOSCADATICITY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5D82F990-1762-CE8C-84C2-27B47E975A65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A75ED05A-B482-8BE4-BCD0-5DC6B516C79F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8C300374-AD82-7690-0856-F15DF029630D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04B9FBC5-CC6D-2116-E7A5-260B2414B47A}"/>
              </a:ext>
            </a:extLst>
          </p:cNvPr>
          <p:cNvSpPr txBox="1"/>
          <p:nvPr/>
        </p:nvSpPr>
        <p:spPr>
          <a:xfrm>
            <a:off x="9144000" y="2710326"/>
            <a:ext cx="7649683" cy="200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The spread of the errors should be consistent across all levels of input variables.</a:t>
            </a:r>
            <a:endParaRPr lang="en-US" sz="3797" dirty="0">
              <a:solidFill>
                <a:schemeClr val="bg1">
                  <a:lumMod val="95000"/>
                </a:schemeClr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5010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980464"/>
            <a:ext cx="8206120" cy="6035037"/>
          </a:xfrm>
          <a:custGeom>
            <a:avLst/>
            <a:gdLst/>
            <a:ahLst/>
            <a:cxnLst/>
            <a:rect l="l" t="t" r="r" b="b"/>
            <a:pathLst>
              <a:path w="8206120" h="6035037">
                <a:moveTo>
                  <a:pt x="0" y="0"/>
                </a:moveTo>
                <a:lnTo>
                  <a:pt x="8206120" y="0"/>
                </a:lnTo>
                <a:lnTo>
                  <a:pt x="8206120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2803688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MODEL ERROR IDEPENDANTLY IDENTIFIABLY DISTRIBUTED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A9EFFF68-23AF-25E9-2780-E3D4154A3EB8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17E44A6-E167-7CA5-AFB8-E36E9B5B9FDF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06578E5-697C-E997-E2E1-4DB857FB220A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3F99448E-24D7-4A5F-3437-20154E578D6B}"/>
              </a:ext>
            </a:extLst>
          </p:cNvPr>
          <p:cNvSpPr txBox="1"/>
          <p:nvPr/>
        </p:nvSpPr>
        <p:spPr>
          <a:xfrm>
            <a:off x="9234820" y="2985226"/>
            <a:ext cx="7649683" cy="268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903" lvl="1" indent="-409951" algn="l">
              <a:lnSpc>
                <a:spcPts val="5316"/>
              </a:lnSpc>
              <a:buFont typeface="Arial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Errors should not influence each other and should be evenly distributed, not related to inputs.</a:t>
            </a:r>
            <a:endParaRPr lang="en-US" sz="3797" dirty="0">
              <a:solidFill>
                <a:schemeClr val="bg1">
                  <a:lumMod val="95000"/>
                </a:schemeClr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679380" y="13285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60732" y="1445442"/>
            <a:ext cx="12506051" cy="2436116"/>
          </a:xfrm>
          <a:custGeom>
            <a:avLst/>
            <a:gdLst/>
            <a:ahLst/>
            <a:cxnLst/>
            <a:rect l="l" t="t" r="r" b="b"/>
            <a:pathLst>
              <a:path w="12506051" h="2436116">
                <a:moveTo>
                  <a:pt x="0" y="0"/>
                </a:moveTo>
                <a:lnTo>
                  <a:pt x="12506051" y="0"/>
                </a:lnTo>
                <a:lnTo>
                  <a:pt x="12506051" y="2436115"/>
                </a:lnTo>
                <a:lnTo>
                  <a:pt x="0" y="243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679380" y="6121676"/>
            <a:ext cx="1042538" cy="47625"/>
            <a:chOff x="0" y="0"/>
            <a:chExt cx="274578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60732" y="6235976"/>
            <a:ext cx="12574908" cy="2317955"/>
          </a:xfrm>
          <a:custGeom>
            <a:avLst/>
            <a:gdLst/>
            <a:ahLst/>
            <a:cxnLst/>
            <a:rect l="l" t="t" r="r" b="b"/>
            <a:pathLst>
              <a:path w="12574908" h="2317955">
                <a:moveTo>
                  <a:pt x="0" y="0"/>
                </a:moveTo>
                <a:lnTo>
                  <a:pt x="12574909" y="0"/>
                </a:lnTo>
                <a:lnTo>
                  <a:pt x="12574909" y="2317956"/>
                </a:lnTo>
                <a:lnTo>
                  <a:pt x="0" y="2317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79380" y="527534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R-SQUARED ON TRAIN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9380" y="5323250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R-SQUARED ON TRAIN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33678" y="3814882"/>
            <a:ext cx="7241639" cy="11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Accuracy of model is 83% 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Model is Good Fit on Train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3678" y="8658897"/>
            <a:ext cx="11347321" cy="11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Accuracy of model is 83% .</a:t>
            </a:r>
          </a:p>
          <a:p>
            <a:pPr marL="701709" lvl="1" indent="-350854" algn="l">
              <a:lnSpc>
                <a:spcPts val="4550"/>
              </a:lnSpc>
              <a:buFont typeface="Arial"/>
              <a:buChar char="•"/>
            </a:pPr>
            <a:r>
              <a:rPr lang="en-US" sz="3250">
                <a:solidFill>
                  <a:srgbClr val="FFFFFF"/>
                </a:solidFill>
                <a:latin typeface="Open Sans"/>
              </a:rPr>
              <a:t>Performance of Train model on Test is also Good Fit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C5D7E508-BB39-2512-D449-6C576D8B88DE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BADDB06-44D5-56B7-D08A-58128A6CC37E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9FE2D349-E42E-E41C-EC0B-A6C7658FCF45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598459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888308"/>
            <a:ext cx="12173762" cy="6369992"/>
          </a:xfrm>
          <a:custGeom>
            <a:avLst/>
            <a:gdLst/>
            <a:ahLst/>
            <a:cxnLst/>
            <a:rect l="l" t="t" r="r" b="b"/>
            <a:pathLst>
              <a:path w="12173762" h="6369992">
                <a:moveTo>
                  <a:pt x="0" y="0"/>
                </a:moveTo>
                <a:lnTo>
                  <a:pt x="12173762" y="0"/>
                </a:lnTo>
                <a:lnTo>
                  <a:pt x="12173762" y="6369992"/>
                </a:lnTo>
                <a:lnTo>
                  <a:pt x="0" y="636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10261083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RMSE (ROOTB MEAN SQUARED ERROR)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02462" y="2983286"/>
            <a:ext cx="4870087" cy="303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470" lvl="1" indent="-370735" algn="l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Open Sans"/>
              </a:rPr>
              <a:t>RMSE Value of Train is 0.317</a:t>
            </a:r>
          </a:p>
          <a:p>
            <a:pPr marL="741470" lvl="1" indent="-370735" algn="l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Open Sans"/>
              </a:rPr>
              <a:t>RMSE Value of Test is 0.317</a:t>
            </a:r>
          </a:p>
          <a:p>
            <a:pPr algn="l">
              <a:lnSpc>
                <a:spcPts val="4808"/>
              </a:lnSpc>
              <a:spcBef>
                <a:spcPct val="0"/>
              </a:spcBef>
            </a:pPr>
            <a:endParaRPr lang="en-US" sz="3434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6954EC6-C114-19CF-21F2-FABCDAF040F9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A29050C-C9C6-A7CF-2417-539B9BD70F54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4D22F23-A765-7CA2-23FC-DC32E73D0374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434607" y="2289109"/>
            <a:ext cx="3420629" cy="6768303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828563" y="2034855"/>
            <a:ext cx="1042538" cy="47625"/>
            <a:chOff x="0" y="0"/>
            <a:chExt cx="274578" cy="125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4893" y="2659961"/>
            <a:ext cx="1303166" cy="130316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40782" y="2735850"/>
            <a:ext cx="1151388" cy="1151388"/>
          </a:xfrm>
          <a:custGeom>
            <a:avLst/>
            <a:gdLst/>
            <a:ahLst/>
            <a:cxnLst/>
            <a:rect l="l" t="t" r="r" b="b"/>
            <a:pathLst>
              <a:path w="1151388" h="1151388">
                <a:moveTo>
                  <a:pt x="0" y="0"/>
                </a:moveTo>
                <a:lnTo>
                  <a:pt x="1151388" y="0"/>
                </a:lnTo>
                <a:lnTo>
                  <a:pt x="1151388" y="1151387"/>
                </a:lnTo>
                <a:lnTo>
                  <a:pt x="0" y="1151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64893" y="5157612"/>
            <a:ext cx="1303166" cy="130316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75876" y="5318344"/>
            <a:ext cx="1081199" cy="981702"/>
          </a:xfrm>
          <a:custGeom>
            <a:avLst/>
            <a:gdLst/>
            <a:ahLst/>
            <a:cxnLst/>
            <a:rect l="l" t="t" r="r" b="b"/>
            <a:pathLst>
              <a:path w="1081199" h="981702">
                <a:moveTo>
                  <a:pt x="0" y="0"/>
                </a:moveTo>
                <a:lnTo>
                  <a:pt x="1081199" y="0"/>
                </a:lnTo>
                <a:lnTo>
                  <a:pt x="1081199" y="981702"/>
                </a:lnTo>
                <a:lnTo>
                  <a:pt x="0" y="981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3"/>
          <p:cNvGrpSpPr/>
          <p:nvPr/>
        </p:nvGrpSpPr>
        <p:grpSpPr>
          <a:xfrm>
            <a:off x="1364893" y="7586834"/>
            <a:ext cx="1303166" cy="130316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08337" y="7727913"/>
            <a:ext cx="1000814" cy="902574"/>
          </a:xfrm>
          <a:custGeom>
            <a:avLst/>
            <a:gdLst/>
            <a:ahLst/>
            <a:cxnLst/>
            <a:rect l="l" t="t" r="r" b="b"/>
            <a:pathLst>
              <a:path w="1000814" h="902574">
                <a:moveTo>
                  <a:pt x="0" y="0"/>
                </a:moveTo>
                <a:lnTo>
                  <a:pt x="1000814" y="0"/>
                </a:lnTo>
                <a:lnTo>
                  <a:pt x="1000814" y="902574"/>
                </a:lnTo>
                <a:lnTo>
                  <a:pt x="0" y="902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6926892" y="2735850"/>
            <a:ext cx="1303166" cy="130316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926892" y="5233501"/>
            <a:ext cx="1303166" cy="130316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926892" y="7662723"/>
            <a:ext cx="1303166" cy="130316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7027359" y="2836317"/>
            <a:ext cx="1102231" cy="1102231"/>
          </a:xfrm>
          <a:custGeom>
            <a:avLst/>
            <a:gdLst/>
            <a:ahLst/>
            <a:cxnLst/>
            <a:rect l="l" t="t" r="r" b="b"/>
            <a:pathLst>
              <a:path w="1102231" h="1102231">
                <a:moveTo>
                  <a:pt x="0" y="0"/>
                </a:moveTo>
                <a:lnTo>
                  <a:pt x="1102232" y="0"/>
                </a:lnTo>
                <a:lnTo>
                  <a:pt x="1102232" y="1102231"/>
                </a:lnTo>
                <a:lnTo>
                  <a:pt x="0" y="1102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7113252" y="7844065"/>
            <a:ext cx="933464" cy="940482"/>
          </a:xfrm>
          <a:custGeom>
            <a:avLst/>
            <a:gdLst/>
            <a:ahLst/>
            <a:cxnLst/>
            <a:rect l="l" t="t" r="r" b="b"/>
            <a:pathLst>
              <a:path w="933464" h="940482">
                <a:moveTo>
                  <a:pt x="0" y="0"/>
                </a:moveTo>
                <a:lnTo>
                  <a:pt x="933463" y="0"/>
                </a:lnTo>
                <a:lnTo>
                  <a:pt x="933463" y="940482"/>
                </a:lnTo>
                <a:lnTo>
                  <a:pt x="0" y="940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7041192" y="5273056"/>
            <a:ext cx="1133363" cy="1133363"/>
          </a:xfrm>
          <a:custGeom>
            <a:avLst/>
            <a:gdLst/>
            <a:ahLst/>
            <a:cxnLst/>
            <a:rect l="l" t="t" r="r" b="b"/>
            <a:pathLst>
              <a:path w="1133363" h="1133363">
                <a:moveTo>
                  <a:pt x="0" y="0"/>
                </a:moveTo>
                <a:lnTo>
                  <a:pt x="1133363" y="0"/>
                </a:lnTo>
                <a:lnTo>
                  <a:pt x="1133363" y="1133364"/>
                </a:lnTo>
                <a:lnTo>
                  <a:pt x="0" y="1133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828563" y="1303103"/>
            <a:ext cx="8423420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DATA PROCESS FLOW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71101" y="3014045"/>
            <a:ext cx="355096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</a:rPr>
              <a:t>1.DATA IMPORT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023501" y="5230710"/>
            <a:ext cx="3550967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</a:rPr>
              <a:t>2.DATA DESCRIPTION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023501" y="7670763"/>
            <a:ext cx="3550967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</a:rPr>
              <a:t>3.EXPOLATORY DATA ANALYSIS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585500" y="2787416"/>
            <a:ext cx="3550967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</a:rPr>
              <a:t>4.PCA MODEL  BUILDING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585500" y="5261194"/>
            <a:ext cx="4368500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Open Sans"/>
              </a:rPr>
              <a:t>5.LINEAR REGRESSION MODEL BUILDING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635234" y="7684726"/>
            <a:ext cx="3550967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Open Sans"/>
              </a:rPr>
              <a:t>6.CONCLUSION ON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850014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42075"/>
            <a:ext cx="1026108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021" y="2720335"/>
            <a:ext cx="13780467" cy="391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9952" lvl="1" indent="-484976" algn="l">
              <a:lnSpc>
                <a:spcPts val="6289"/>
              </a:lnSpc>
              <a:buFont typeface="Arial"/>
              <a:buChar char="•"/>
            </a:pPr>
            <a:r>
              <a:rPr lang="en-US" sz="4492">
                <a:solidFill>
                  <a:srgbClr val="FFFFFF"/>
                </a:solidFill>
                <a:latin typeface="Open Sans"/>
              </a:rPr>
              <a:t>The developed model effectively predicts smartphone prices based on various independent variables, providing valuable insights into the factors influencing pricing decisions in the smartphone market.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52883" y="-427584"/>
            <a:ext cx="2735117" cy="10287000"/>
            <a:chOff x="0" y="0"/>
            <a:chExt cx="72036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0360" cy="2709333"/>
            </a:xfrm>
            <a:custGeom>
              <a:avLst/>
              <a:gdLst/>
              <a:ahLst/>
              <a:cxnLst/>
              <a:rect l="l" t="t" r="r" b="b"/>
              <a:pathLst>
                <a:path w="720360" h="2709333">
                  <a:moveTo>
                    <a:pt x="0" y="0"/>
                  </a:moveTo>
                  <a:lnTo>
                    <a:pt x="720360" y="0"/>
                  </a:lnTo>
                  <a:lnTo>
                    <a:pt x="72036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03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766327" y="1457757"/>
            <a:ext cx="3725471" cy="7371485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9F216D41-EBA9-1829-D5EB-895B5C375EEA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7A070C6-666C-52D9-6486-11FF63707AD9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F4A5629F-D6F8-E540-51BD-3391499030C4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2462652">
            <a:off x="5075227" y="-1306951"/>
            <a:ext cx="3127859" cy="6189006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-2462652">
            <a:off x="2299117" y="1081774"/>
            <a:ext cx="3127859" cy="6189006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-2462652">
            <a:off x="-258867" y="3490655"/>
            <a:ext cx="3127859" cy="6189006"/>
            <a:chOff x="0" y="0"/>
            <a:chExt cx="2620010" cy="5184140"/>
          </a:xfrm>
        </p:grpSpPr>
        <p:sp>
          <p:nvSpPr>
            <p:cNvPr id="33" name="Freeform 3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 rot="-2462652">
            <a:off x="9609617" y="3764994"/>
            <a:ext cx="3127859" cy="6189006"/>
            <a:chOff x="0" y="0"/>
            <a:chExt cx="2620010" cy="5184140"/>
          </a:xfrm>
        </p:grpSpPr>
        <p:sp>
          <p:nvSpPr>
            <p:cNvPr id="43" name="Freeform 4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 rot="-2462652">
            <a:off x="6833507" y="6153719"/>
            <a:ext cx="3127859" cy="6189006"/>
            <a:chOff x="0" y="0"/>
            <a:chExt cx="2620010" cy="5184140"/>
          </a:xfrm>
        </p:grpSpPr>
        <p:sp>
          <p:nvSpPr>
            <p:cNvPr id="53" name="Freeform 5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 rot="-2462652">
            <a:off x="4275524" y="8562599"/>
            <a:ext cx="3127859" cy="6189006"/>
            <a:chOff x="0" y="0"/>
            <a:chExt cx="2620010" cy="5184140"/>
          </a:xfrm>
        </p:grpSpPr>
        <p:sp>
          <p:nvSpPr>
            <p:cNvPr id="63" name="Freeform 6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870476" y="3438747"/>
            <a:ext cx="1311811" cy="59926"/>
            <a:chOff x="0" y="0"/>
            <a:chExt cx="274578" cy="12543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1301549" y="2124082"/>
            <a:ext cx="4880738" cy="91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4"/>
              </a:lnSpc>
            </a:pPr>
            <a:r>
              <a:rPr lang="en-US" sz="5738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258938" y="2912156"/>
            <a:ext cx="2884100" cy="5706687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514715" y="3736276"/>
            <a:ext cx="2467598" cy="4882567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28700" y="1142075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DATA FEATURES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4152" y="2593502"/>
            <a:ext cx="12820010" cy="10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Brand(brand_name) : The brand or manufacturer of the smartphone.</a:t>
            </a:r>
          </a:p>
          <a:p>
            <a:pPr algn="l">
              <a:lnSpc>
                <a:spcPts val="4285"/>
              </a:lnSpc>
            </a:pPr>
            <a:endParaRPr lang="en-US" sz="3061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4152" y="3301010"/>
            <a:ext cx="12521921" cy="10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Smartphone Model : The name and model of each smartphone.</a:t>
            </a:r>
          </a:p>
          <a:p>
            <a:pPr algn="l">
              <a:lnSpc>
                <a:spcPts val="4285"/>
              </a:lnSpc>
            </a:pPr>
            <a:endParaRPr lang="en-US" sz="3061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4152" y="4030628"/>
            <a:ext cx="12521921" cy="10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Price : The current market price of the smartphone.</a:t>
            </a:r>
          </a:p>
          <a:p>
            <a:pPr algn="l">
              <a:lnSpc>
                <a:spcPts val="4285"/>
              </a:lnSpc>
            </a:pPr>
            <a:endParaRPr lang="en-US" sz="3061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34152" y="4742500"/>
            <a:ext cx="12521921" cy="10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avg_rating : ratings</a:t>
            </a:r>
          </a:p>
          <a:p>
            <a:pPr algn="l">
              <a:lnSpc>
                <a:spcPts val="4285"/>
              </a:lnSpc>
            </a:pPr>
            <a:endParaRPr lang="en-US" sz="3061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34152" y="5591175"/>
            <a:ext cx="12521921" cy="10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5G_or_not : network</a:t>
            </a:r>
          </a:p>
          <a:p>
            <a:pPr algn="l">
              <a:lnSpc>
                <a:spcPts val="4285"/>
              </a:lnSpc>
            </a:pPr>
            <a:endParaRPr lang="en-US" sz="3061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34152" y="6328586"/>
            <a:ext cx="12521921" cy="5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</a:pPr>
            <a:r>
              <a:rPr lang="en-US" sz="3061" dirty="0" err="1">
                <a:solidFill>
                  <a:srgbClr val="FFFFFF"/>
                </a:solidFill>
                <a:latin typeface="Open Sans"/>
              </a:rPr>
              <a:t>processor_brand</a:t>
            </a:r>
            <a:r>
              <a:rPr lang="en-US" sz="3061" dirty="0">
                <a:solidFill>
                  <a:srgbClr val="FFFFFF"/>
                </a:solidFill>
                <a:latin typeface="Open Sans"/>
              </a:rPr>
              <a:t> : processor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34152" y="7092460"/>
            <a:ext cx="12521921" cy="5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  <a:spcBef>
                <a:spcPct val="0"/>
              </a:spcBef>
            </a:pPr>
            <a:r>
              <a:rPr lang="en-US" sz="3061" dirty="0" err="1">
                <a:solidFill>
                  <a:srgbClr val="FFFFFF"/>
                </a:solidFill>
                <a:latin typeface="Open Sans"/>
              </a:rPr>
              <a:t>Num_cores</a:t>
            </a:r>
            <a:r>
              <a:rPr lang="en-US" sz="3061" dirty="0">
                <a:solidFill>
                  <a:srgbClr val="FFFFFF"/>
                </a:solidFill>
                <a:latin typeface="Open Sans"/>
              </a:rPr>
              <a:t> : cores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83190" y="7719557"/>
            <a:ext cx="12521921" cy="5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  <a:spcBef>
                <a:spcPct val="0"/>
              </a:spcBef>
            </a:pPr>
            <a:r>
              <a:rPr lang="en-US" sz="3061" dirty="0">
                <a:solidFill>
                  <a:srgbClr val="FFFFFF"/>
                </a:solidFill>
                <a:latin typeface="Open Sans"/>
              </a:rPr>
              <a:t></a:t>
            </a:r>
            <a:r>
              <a:rPr lang="en-US" sz="3061" dirty="0" err="1">
                <a:solidFill>
                  <a:srgbClr val="FFFFFF"/>
                </a:solidFill>
                <a:latin typeface="Open Sans"/>
              </a:rPr>
              <a:t>processor_speed</a:t>
            </a:r>
            <a:r>
              <a:rPr lang="en-US" sz="3061" dirty="0">
                <a:solidFill>
                  <a:srgbClr val="FFFFFF"/>
                </a:solidFill>
                <a:latin typeface="Open Sans"/>
              </a:rPr>
              <a:t> : speed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4152" y="8480004"/>
            <a:ext cx="12521921" cy="5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  <a:spcBef>
                <a:spcPct val="0"/>
              </a:spcBef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battery_capacity : battery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83190" y="9201150"/>
            <a:ext cx="12521921" cy="5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5"/>
              </a:lnSpc>
              <a:spcBef>
                <a:spcPct val="0"/>
              </a:spcBef>
            </a:pPr>
            <a:r>
              <a:rPr lang="en-US" sz="3061">
                <a:solidFill>
                  <a:srgbClr val="FFFFFF"/>
                </a:solidFill>
                <a:latin typeface="Open Sans"/>
              </a:rPr>
              <a:t> fast_charging_available : charging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42075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READING DATA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35713" y="2492951"/>
            <a:ext cx="9915827" cy="6765349"/>
            <a:chOff x="0" y="0"/>
            <a:chExt cx="13221103" cy="90204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21103" cy="9020465"/>
            </a:xfrm>
            <a:custGeom>
              <a:avLst/>
              <a:gdLst/>
              <a:ahLst/>
              <a:cxnLst/>
              <a:rect l="l" t="t" r="r" b="b"/>
              <a:pathLst>
                <a:path w="13221103" h="9020465">
                  <a:moveTo>
                    <a:pt x="0" y="0"/>
                  </a:moveTo>
                  <a:lnTo>
                    <a:pt x="13221103" y="0"/>
                  </a:lnTo>
                  <a:lnTo>
                    <a:pt x="13221103" y="9020465"/>
                  </a:lnTo>
                  <a:lnTo>
                    <a:pt x="0" y="9020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1038020" y="1816676"/>
            <a:ext cx="6528876" cy="78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The first step in the data analysis process is to read in the data. 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This involves loading the dataset into the analysis environment, whether that's a spreadsheet, a database, or a programming language like Python or R. 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Once the data is loaded, we can begin exploring and analyzing it to uncover insights and patterns.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  <a:endParaRPr lang="en-US" sz="321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5713" y="2492951"/>
            <a:ext cx="9915827" cy="6765349"/>
            <a:chOff x="0" y="0"/>
            <a:chExt cx="13221103" cy="9020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21103" cy="9020465"/>
            </a:xfrm>
            <a:custGeom>
              <a:avLst/>
              <a:gdLst/>
              <a:ahLst/>
              <a:cxnLst/>
              <a:rect l="l" t="t" r="r" b="b"/>
              <a:pathLst>
                <a:path w="13221103" h="9020465">
                  <a:moveTo>
                    <a:pt x="0" y="0"/>
                  </a:moveTo>
                  <a:lnTo>
                    <a:pt x="13221103" y="0"/>
                  </a:lnTo>
                  <a:lnTo>
                    <a:pt x="13221103" y="9020465"/>
                  </a:lnTo>
                  <a:lnTo>
                    <a:pt x="0" y="9020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STATISTICAL INFORMATION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45079" y="2435801"/>
            <a:ext cx="6528876" cy="55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A visual and mathematical     portrayal of information is statistics.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Data science is all about making calculations with data.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We make decisions based on that data using mathematical conditions known</a:t>
            </a:r>
          </a:p>
          <a:p>
            <a:pPr algn="l">
              <a:lnSpc>
                <a:spcPts val="4494"/>
              </a:lnSpc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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  <a:endParaRPr lang="en-US" sz="321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5713" y="2492951"/>
            <a:ext cx="9915827" cy="6765349"/>
            <a:chOff x="0" y="0"/>
            <a:chExt cx="13221103" cy="9020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21103" cy="9020465"/>
            </a:xfrm>
            <a:custGeom>
              <a:avLst/>
              <a:gdLst/>
              <a:ahLst/>
              <a:cxnLst/>
              <a:rect l="l" t="t" r="r" b="b"/>
              <a:pathLst>
                <a:path w="13221103" h="9020465">
                  <a:moveTo>
                    <a:pt x="0" y="0"/>
                  </a:moveTo>
                  <a:lnTo>
                    <a:pt x="13221103" y="0"/>
                  </a:lnTo>
                  <a:lnTo>
                    <a:pt x="13221103" y="9020465"/>
                  </a:lnTo>
                  <a:lnTo>
                    <a:pt x="0" y="9020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INFORMATION OF DATA</a:t>
            </a:r>
            <a:r>
              <a:rPr lang="en-US" sz="4560" u="sng">
                <a:solidFill>
                  <a:srgbClr val="FFFFFF"/>
                </a:solidFill>
                <a:ea typeface="Poppins Bold"/>
                <a:hlinkClick r:id="rId5" tooltip="https://www.kaggle.com/code/amalyasser/mobile-eda-with-clustering"/>
              </a:rPr>
              <a:t>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45079" y="2435801"/>
            <a:ext cx="6528876" cy="55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A visual and mathematical     portrayal of information is statistics.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Data science is all about making calculations with data.</a:t>
            </a:r>
          </a:p>
          <a:p>
            <a:pPr marL="693138" lvl="1" indent="-346569" algn="l">
              <a:lnSpc>
                <a:spcPts val="4494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We make decisions based on that data using mathematical conditions known</a:t>
            </a:r>
          </a:p>
          <a:p>
            <a:pPr algn="l">
              <a:lnSpc>
                <a:spcPts val="4494"/>
              </a:lnSpc>
            </a:pPr>
            <a:r>
              <a:rPr lang="en-US" sz="3210">
                <a:solidFill>
                  <a:srgbClr val="FFFFFF"/>
                </a:solidFill>
                <a:latin typeface="Open Sans"/>
              </a:rPr>
              <a:t></a:t>
            </a:r>
          </a:p>
          <a:p>
            <a:pPr algn="l">
              <a:lnSpc>
                <a:spcPts val="4494"/>
              </a:lnSpc>
              <a:spcBef>
                <a:spcPct val="0"/>
              </a:spcBef>
            </a:pPr>
            <a:endParaRPr lang="en-US" sz="321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4294540" cy="10287000"/>
            <a:chOff x="0" y="0"/>
            <a:chExt cx="1131072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072" cy="2709333"/>
            </a:xfrm>
            <a:custGeom>
              <a:avLst/>
              <a:gdLst/>
              <a:ahLst/>
              <a:cxnLst/>
              <a:rect l="l" t="t" r="r" b="b"/>
              <a:pathLst>
                <a:path w="1131072" h="2709333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828563" y="1728401"/>
            <a:ext cx="5035897" cy="9964388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2189" r="-2218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288788" y="2330324"/>
            <a:ext cx="1042538" cy="47625"/>
            <a:chOff x="0" y="0"/>
            <a:chExt cx="274578" cy="12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9899367" y="5724931"/>
            <a:ext cx="6509846" cy="4337459"/>
          </a:xfrm>
          <a:custGeom>
            <a:avLst/>
            <a:gdLst/>
            <a:ahLst/>
            <a:cxnLst/>
            <a:rect l="l" t="t" r="r" b="b"/>
            <a:pathLst>
              <a:path w="6509846" h="4337459">
                <a:moveTo>
                  <a:pt x="0" y="0"/>
                </a:moveTo>
                <a:lnTo>
                  <a:pt x="6509845" y="0"/>
                </a:lnTo>
                <a:lnTo>
                  <a:pt x="6509845" y="4337459"/>
                </a:lnTo>
                <a:lnTo>
                  <a:pt x="0" y="4337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137826" y="1343475"/>
            <a:ext cx="1055265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  <a:ea typeface="Poppins Bold"/>
              </a:rPr>
              <a:t>Exploratory Data Analysis (EDA) 📊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12573" y="2978024"/>
            <a:ext cx="10181675" cy="398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9"/>
              </a:lnSpc>
            </a:pPr>
            <a:r>
              <a:rPr lang="en-US" sz="3221">
                <a:solidFill>
                  <a:srgbClr val="FFFFFF"/>
                </a:solidFill>
                <a:latin typeface="Open Sans"/>
              </a:rPr>
              <a:t>• EDA is a step in the Data Analysis Process, where a number of techniques are used to better understand the dataset being used.</a:t>
            </a:r>
          </a:p>
          <a:p>
            <a:pPr algn="l">
              <a:lnSpc>
                <a:spcPts val="4509"/>
              </a:lnSpc>
            </a:pPr>
            <a:r>
              <a:rPr lang="en-US" sz="3221">
                <a:solidFill>
                  <a:srgbClr val="FFFFFF"/>
                </a:solidFill>
                <a:latin typeface="Open Sans"/>
              </a:rPr>
              <a:t>• Understanding the dataset' can refer to a number of things , the relationships between them ,handling Missing values.</a:t>
            </a:r>
          </a:p>
          <a:p>
            <a:pPr algn="l">
              <a:lnSpc>
                <a:spcPts val="4509"/>
              </a:lnSpc>
            </a:pPr>
            <a:endParaRPr lang="en-US" sz="3221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713" y="414823"/>
            <a:ext cx="342616" cy="359616"/>
          </a:xfrm>
          <a:custGeom>
            <a:avLst/>
            <a:gdLst/>
            <a:ahLst/>
            <a:cxnLst/>
            <a:rect l="l" t="t" r="r" b="b"/>
            <a:pathLst>
              <a:path w="342616" h="359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035751"/>
            <a:ext cx="1042538" cy="47625"/>
            <a:chOff x="0" y="0"/>
            <a:chExt cx="27457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8329" y="2245301"/>
            <a:ext cx="16380971" cy="7862574"/>
          </a:xfrm>
          <a:custGeom>
            <a:avLst/>
            <a:gdLst/>
            <a:ahLst/>
            <a:cxnLst/>
            <a:rect l="l" t="t" r="r" b="b"/>
            <a:pathLst>
              <a:path w="16380971" h="7862574">
                <a:moveTo>
                  <a:pt x="0" y="0"/>
                </a:moveTo>
                <a:lnTo>
                  <a:pt x="16380971" y="0"/>
                </a:lnTo>
                <a:lnTo>
                  <a:pt x="16380971" y="7862574"/>
                </a:lnTo>
                <a:lnTo>
                  <a:pt x="0" y="7862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5" b="-208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42075"/>
            <a:ext cx="8468755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FFFFFF"/>
                </a:solidFill>
                <a:latin typeface="Poppins Bold"/>
              </a:rPr>
              <a:t>REMOVING NULL VALUES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EDE1D492-8E73-D65C-CA06-AD48246C77A8}"/>
              </a:ext>
            </a:extLst>
          </p:cNvPr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870F92F6-0172-447F-273B-B023A7DA048F}"/>
                </a:ext>
              </a:extLst>
            </p:cNvPr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59B83B61-00A1-4859-62B9-4BD74BA8DF09}"/>
                </a:ext>
              </a:extLst>
            </p:cNvPr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885</Words>
  <Application>Microsoft Office PowerPoint</Application>
  <PresentationFormat>Custom</PresentationFormat>
  <Paragraphs>105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Poppins Bold</vt:lpstr>
      <vt:lpstr>Poppins</vt:lpstr>
      <vt:lpstr>Open Sans</vt:lpstr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Price</dc:title>
  <cp:lastModifiedBy>KUNAL DESHMUKH</cp:lastModifiedBy>
  <cp:revision>7</cp:revision>
  <dcterms:created xsi:type="dcterms:W3CDTF">2006-08-16T00:00:00Z</dcterms:created>
  <dcterms:modified xsi:type="dcterms:W3CDTF">2024-06-29T21:34:37Z</dcterms:modified>
  <dc:identifier>DAGJJAkhgU0</dc:identifier>
</cp:coreProperties>
</file>